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335853248" r:id="rId1"/>
  </p:sldMasterIdLst>
  <p:notesMasterIdLst>
    <p:notesMasterId r:id="rId4"/>
  </p:notesMasterIdLst>
  <p:sldIdLst>
    <p:sldId id="297" r:id="rId2"/>
    <p:sldId id="264" r:id="rId3"/>
  </p:sldIdLst>
  <p:sldSz cx="12192000" cy="6858000"/>
  <p:notesSz cx="6188075" cy="9320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labahn" initials="" lastIdx="17" clrIdx="1">
    <p:extLst/>
  </p:cmAuthor>
  <p:cmAuthor id="2" name="r.schaller" initials="" lastIdx="4" clrIdx="2">
    <p:extLst/>
  </p:cmAuthor>
  <p:cmAuthor id="3" name="Labahn, Jana (IQSH)" initials="LJ(" lastIdx="1" clrIdx="3">
    <p:extLst>
      <p:ext uri="{19B8F6BF-5375-455C-9EA6-DF929625EA0E}">
        <p15:presenceInfo xmlns:p15="http://schemas.microsoft.com/office/powerpoint/2012/main" userId="S-1-5-21-1715567821-1935655697-1801674531-1701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38" autoAdjust="0"/>
    <p:restoredTop sz="82449" autoAdjust="0"/>
  </p:normalViewPr>
  <p:slideViewPr>
    <p:cSldViewPr>
      <p:cViewPr varScale="1">
        <p:scale>
          <a:sx n="101" d="100"/>
          <a:sy n="101" d="100"/>
        </p:scale>
        <p:origin x="547"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986512"/>
      </p:ext>
    </p:extLst>
  </p:cSld>
  <p:clrMap bg1="lt1" tx1="dk1" bg2="lt2" tx2="dk2" accent1="accent1" accent2="accent2" accent3="accent3" accent4="accent4" accent5="accent5" accent6="accent6" hlink="hlink" folHlink="folHlink"/>
  <p:notesStyle>
    <a:lvl1pPr marL="0" algn="l" defTabSz="285750" rtl="0" eaLnBrk="1" latinLnBrk="0" hangingPunct="1">
      <a:defRPr sz="1200" kern="1200">
        <a:solidFill>
          <a:schemeClr val="tx1"/>
        </a:solidFill>
        <a:latin typeface="+mn-lt"/>
        <a:ea typeface="+mn-ea"/>
        <a:cs typeface="+mn-cs"/>
      </a:defRPr>
    </a:lvl1pPr>
    <a:lvl2pPr marL="457200" algn="l" defTabSz="285750" rtl="0" eaLnBrk="1" latinLnBrk="0" hangingPunct="1">
      <a:defRPr sz="1200" kern="1200">
        <a:solidFill>
          <a:schemeClr val="tx1"/>
        </a:solidFill>
        <a:latin typeface="+mn-lt"/>
        <a:ea typeface="+mn-ea"/>
        <a:cs typeface="+mn-cs"/>
      </a:defRPr>
    </a:lvl2pPr>
    <a:lvl3pPr marL="914400" algn="l" defTabSz="285750" rtl="0" eaLnBrk="1" latinLnBrk="0" hangingPunct="1">
      <a:defRPr sz="1200" kern="1200">
        <a:solidFill>
          <a:schemeClr val="tx1"/>
        </a:solidFill>
        <a:latin typeface="+mn-lt"/>
        <a:ea typeface="+mn-ea"/>
        <a:cs typeface="+mn-cs"/>
      </a:defRPr>
    </a:lvl3pPr>
    <a:lvl4pPr marL="1371600" algn="l" defTabSz="285750" rtl="0" eaLnBrk="1" latinLnBrk="0" hangingPunct="1">
      <a:defRPr sz="1200" kern="1200">
        <a:solidFill>
          <a:schemeClr val="tx1"/>
        </a:solidFill>
        <a:latin typeface="+mn-lt"/>
        <a:ea typeface="+mn-ea"/>
        <a:cs typeface="+mn-cs"/>
      </a:defRPr>
    </a:lvl4pPr>
    <a:lvl5pPr marL="1828800" algn="l" defTabSz="285750" rtl="0" eaLnBrk="1" latinLnBrk="0" hangingPunct="1">
      <a:defRPr sz="1200" kern="1200">
        <a:solidFill>
          <a:schemeClr val="tx1"/>
        </a:solidFill>
        <a:latin typeface="+mn-lt"/>
        <a:ea typeface="+mn-ea"/>
        <a:cs typeface="+mn-cs"/>
      </a:defRPr>
    </a:lvl5pPr>
    <a:lvl6pPr marL="2286000" algn="l" defTabSz="285750" rtl="0" eaLnBrk="1" latinLnBrk="0" hangingPunct="1">
      <a:defRPr sz="1200" kern="1200">
        <a:solidFill>
          <a:schemeClr val="tx1"/>
        </a:solidFill>
        <a:latin typeface="+mn-lt"/>
        <a:ea typeface="+mn-ea"/>
        <a:cs typeface="+mn-cs"/>
      </a:defRPr>
    </a:lvl6pPr>
    <a:lvl7pPr marL="2743200" algn="l" defTabSz="285750" rtl="0" eaLnBrk="1" latinLnBrk="0" hangingPunct="1">
      <a:defRPr sz="1200" kern="1200">
        <a:solidFill>
          <a:schemeClr val="tx1"/>
        </a:solidFill>
        <a:latin typeface="+mn-lt"/>
        <a:ea typeface="+mn-ea"/>
        <a:cs typeface="+mn-cs"/>
      </a:defRPr>
    </a:lvl7pPr>
    <a:lvl8pPr marL="3200400" algn="l" defTabSz="285750" rtl="0" eaLnBrk="1" latinLnBrk="0" hangingPunct="1">
      <a:defRPr sz="1200" kern="1200">
        <a:solidFill>
          <a:schemeClr val="tx1"/>
        </a:solidFill>
        <a:latin typeface="+mn-lt"/>
        <a:ea typeface="+mn-ea"/>
        <a:cs typeface="+mn-cs"/>
      </a:defRPr>
    </a:lvl8pPr>
    <a:lvl9pPr marL="3657600" algn="l" defTabSz="28575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5486400" cy="3600450"/>
          </a:xfrm>
          <a:prstGeom prst="rect">
            <a:avLst/>
          </a:prstGeom>
        </p:spPr>
        <p:txBody>
          <a:bodyPr/>
          <a:lstStyle/>
          <a:p>
            <a:pPr marL="0" marR="0" lvl="0" indent="0" algn="l" defTabSz="285750" rtl="0" eaLnBrk="1" fontAlgn="auto" latinLnBrk="0" hangingPunct="1">
              <a:lnSpc>
                <a:spcPct val="100000"/>
              </a:lnSpc>
              <a:spcBef>
                <a:spcPts val="0"/>
              </a:spcBef>
              <a:spcAft>
                <a:spcPts val="0"/>
              </a:spcAft>
              <a:buClrTx/>
              <a:buSzTx/>
              <a:buFontTx/>
              <a:buNone/>
              <a:tabLst/>
              <a:defRPr/>
            </a:pPr>
            <a:r>
              <a:rPr lang="de-DE" sz="1200" spc="0" dirty="0" smtClean="0">
                <a:latin typeface="Calibri" panose="020F0502020204030204" pitchFamily="34" charset="0"/>
                <a:cs typeface="Calibri" panose="020F0502020204030204" pitchFamily="34" charset="0"/>
              </a:rPr>
              <a:t>Ein Reel ist ein kurzes Video, welches die Anzahl der Follower deutlich erhöhen kann. Dies geschieht mithilfe eines Algorithmus.</a:t>
            </a:r>
            <a:endParaRPr lang="de-DE" sz="1200" dirty="0" smtClean="0">
              <a:latin typeface="Calibri" panose="020F0502020204030204" pitchFamily="34" charset="0"/>
              <a:cs typeface="Calibri" panose="020F0502020204030204" pitchFamily="34" charset="0"/>
            </a:endParaRPr>
          </a:p>
          <a:p>
            <a:pPr marL="0" indent="0">
              <a:buNone/>
            </a:pPr>
            <a:endParaRPr lang="en-US" u="sng" dirty="0" smtClean="0">
              <a:solidFill>
                <a:srgbClr val="0F7BE9">
                  <a:alpha val="100000"/>
                </a:srgbClr>
              </a:solidFill>
            </a:endParaRPr>
          </a:p>
          <a:p>
            <a:pPr marL="0" indent="0">
              <a:buNone/>
            </a:pPr>
            <a:r>
              <a:rPr lang="en-US" u="sng" dirty="0" smtClean="0">
                <a:solidFill>
                  <a:srgbClr val="0F7BE9">
                    <a:alpha val="100000"/>
                  </a:srgbClr>
                </a:solidFill>
              </a:rPr>
              <a:t>https://</a:t>
            </a:r>
            <a:r>
              <a:rPr lang="en-US" u="sng" dirty="0" smtClean="0">
                <a:solidFill>
                  <a:srgbClr val="0F7BE9">
                    <a:alpha val="100000"/>
                  </a:srgbClr>
                </a:solidFill>
              </a:rPr>
              <a:t>onlinemarketing.de/social-media-marketing/reels-algorithmus-instagram-einblick</a:t>
            </a:r>
            <a:r>
              <a:rPr lang="en-US" u="none" dirty="0" smtClean="0">
                <a:solidFill>
                  <a:srgbClr val="0F7BE9">
                    <a:alpha val="100000"/>
                  </a:srgbClr>
                </a:solidFill>
              </a:rPr>
              <a:t> (09.10.2024):</a:t>
            </a:r>
            <a:endParaRPr lang="en-US" u="none" dirty="0" smtClean="0">
              <a:solidFill>
                <a:srgbClr val="0F7BE9">
                  <a:alpha val="100000"/>
                </a:srgbClr>
              </a:solidFill>
            </a:endParaRPr>
          </a:p>
          <a:p>
            <a:pPr marL="0" indent="0">
              <a:buNone/>
            </a:pPr>
            <a:r>
              <a:rPr lang="en-US" b="0" spc="0" dirty="0" smtClean="0"/>
              <a:t>Der Reels-</a:t>
            </a:r>
            <a:r>
              <a:rPr lang="de-DE" b="0" spc="0" noProof="0" dirty="0" smtClean="0"/>
              <a:t>Algorithmus</a:t>
            </a:r>
            <a:r>
              <a:rPr lang="en-US" b="0" spc="0" dirty="0" smtClean="0"/>
              <a:t> </a:t>
            </a:r>
            <a:r>
              <a:rPr lang="de-DE" b="0" spc="0" noProof="0" dirty="0" smtClean="0"/>
              <a:t>bewertet</a:t>
            </a:r>
            <a:r>
              <a:rPr lang="en-US" b="0" spc="0" dirty="0" smtClean="0"/>
              <a:t> die </a:t>
            </a:r>
            <a:r>
              <a:rPr lang="de-DE" b="0" spc="0" noProof="0" dirty="0" smtClean="0"/>
              <a:t>Wahrscheinlichkeit</a:t>
            </a:r>
            <a:r>
              <a:rPr lang="en-US" b="0" spc="0" dirty="0" smtClean="0"/>
              <a:t>, </a:t>
            </a:r>
            <a:r>
              <a:rPr lang="de-DE" b="0" spc="0" noProof="0" dirty="0" smtClean="0"/>
              <a:t>dass</a:t>
            </a:r>
            <a:r>
              <a:rPr lang="en-US" b="0" spc="0" dirty="0" smtClean="0"/>
              <a:t> </a:t>
            </a:r>
            <a:r>
              <a:rPr lang="de-DE" b="0" spc="0" noProof="0" smtClean="0"/>
              <a:t>Nutzende</a:t>
            </a:r>
            <a:r>
              <a:rPr lang="en-US" b="0" spc="0" smtClean="0"/>
              <a:t> </a:t>
            </a:r>
            <a:r>
              <a:rPr lang="en-US" b="0" spc="0" dirty="0" smtClean="0"/>
              <a:t>auf den </a:t>
            </a:r>
            <a:r>
              <a:rPr lang="de-DE" b="0" spc="0" noProof="0" dirty="0" smtClean="0"/>
              <a:t>Inhalt</a:t>
            </a:r>
            <a:r>
              <a:rPr lang="en-US" b="0" spc="0" dirty="0" smtClean="0"/>
              <a:t> </a:t>
            </a:r>
            <a:r>
              <a:rPr lang="de-DE" b="0" spc="0" noProof="0" dirty="0" smtClean="0"/>
              <a:t>reagieren</a:t>
            </a:r>
            <a:r>
              <a:rPr lang="en-US" b="0" spc="0" dirty="0" smtClean="0"/>
              <a:t> (</a:t>
            </a:r>
            <a:r>
              <a:rPr lang="de-DE" b="0" spc="0" noProof="0" dirty="0" smtClean="0"/>
              <a:t>komplett</a:t>
            </a:r>
            <a:r>
              <a:rPr lang="en-US" b="0" spc="0" dirty="0" smtClean="0"/>
              <a:t> </a:t>
            </a:r>
            <a:r>
              <a:rPr lang="de-DE" b="0" spc="0" noProof="0" dirty="0" smtClean="0"/>
              <a:t>anschauen</a:t>
            </a:r>
            <a:r>
              <a:rPr lang="en-US" b="0" spc="0" dirty="0" smtClean="0"/>
              <a:t>, </a:t>
            </a:r>
            <a:r>
              <a:rPr lang="de-DE" b="0" spc="0" noProof="0" dirty="0" smtClean="0"/>
              <a:t>kommentieren</a:t>
            </a:r>
            <a:r>
              <a:rPr lang="en-US" b="0" spc="0" dirty="0" smtClean="0"/>
              <a:t>, liken, </a:t>
            </a:r>
            <a:r>
              <a:rPr lang="de-DE" b="0" spc="0" noProof="0" dirty="0" smtClean="0"/>
              <a:t>selber</a:t>
            </a:r>
            <a:r>
              <a:rPr lang="en-US" b="0" spc="0" dirty="0" smtClean="0"/>
              <a:t> </a:t>
            </a:r>
            <a:r>
              <a:rPr lang="de-DE" b="0" spc="0" noProof="0" dirty="0" smtClean="0"/>
              <a:t>ein</a:t>
            </a:r>
            <a:r>
              <a:rPr lang="en-US" b="0" spc="0" dirty="0" smtClean="0"/>
              <a:t> Reel </a:t>
            </a:r>
            <a:r>
              <a:rPr lang="de-DE" b="0" spc="0" noProof="0" dirty="0" smtClean="0"/>
              <a:t>erstellen</a:t>
            </a:r>
            <a:r>
              <a:rPr lang="en-US" b="0" spc="0" dirty="0" smtClean="0"/>
              <a:t>).</a:t>
            </a:r>
            <a:endParaRPr dirty="0" smtClean="0"/>
          </a:p>
          <a:p>
            <a:pPr marL="285750" indent="-285750">
              <a:buFont typeface="Arial"/>
              <a:buAutoNum type="arabicPeriod"/>
            </a:pPr>
            <a:r>
              <a:rPr lang="de-DE" b="0" spc="0" noProof="0" dirty="0" smtClean="0"/>
              <a:t>Sie</a:t>
            </a:r>
            <a:r>
              <a:rPr lang="en-US" b="0" spc="0" dirty="0" smtClean="0"/>
              <a:t> </a:t>
            </a:r>
            <a:r>
              <a:rPr lang="de-DE" b="0" spc="0" noProof="0" dirty="0" smtClean="0"/>
              <a:t>werden</a:t>
            </a:r>
            <a:r>
              <a:rPr lang="en-US" b="0" spc="0" dirty="0" smtClean="0"/>
              <a:t> </a:t>
            </a:r>
            <a:r>
              <a:rPr lang="en-US" b="0" spc="0" dirty="0"/>
              <a:t>auf der Basis der </a:t>
            </a:r>
            <a:r>
              <a:rPr lang="de-DE" b="0" spc="0" noProof="0" dirty="0" smtClean="0"/>
              <a:t>bereits</a:t>
            </a:r>
            <a:r>
              <a:rPr lang="en-US" b="0" spc="0" dirty="0" smtClean="0"/>
              <a:t> </a:t>
            </a:r>
            <a:r>
              <a:rPr lang="de-DE" b="0" spc="0" noProof="0" dirty="0" smtClean="0"/>
              <a:t>gesammelten</a:t>
            </a:r>
            <a:r>
              <a:rPr lang="en-US" b="0" spc="0" dirty="0" smtClean="0"/>
              <a:t> </a:t>
            </a:r>
            <a:r>
              <a:rPr lang="de-DE" b="0" spc="0" noProof="0" dirty="0" smtClean="0"/>
              <a:t>Daten</a:t>
            </a:r>
            <a:r>
              <a:rPr lang="en-US" b="0" spc="0" dirty="0" smtClean="0"/>
              <a:t> </a:t>
            </a:r>
            <a:r>
              <a:rPr lang="en-US" b="0" spc="0" dirty="0"/>
              <a:t>den </a:t>
            </a:r>
            <a:r>
              <a:rPr lang="de-DE" b="0" spc="0" noProof="0" dirty="0" smtClean="0"/>
              <a:t>Usern</a:t>
            </a:r>
            <a:r>
              <a:rPr lang="en-US" b="0" spc="0" dirty="0" smtClean="0"/>
              <a:t> </a:t>
            </a:r>
            <a:r>
              <a:rPr lang="de-DE" b="0" spc="0" noProof="0" dirty="0" smtClean="0"/>
              <a:t>vorgespielt</a:t>
            </a:r>
            <a:r>
              <a:rPr lang="en-US" b="0" spc="0" dirty="0" smtClean="0"/>
              <a:t> </a:t>
            </a:r>
            <a:r>
              <a:rPr lang="en-US" b="0" spc="0" dirty="0"/>
              <a:t>(Auf </a:t>
            </a:r>
            <a:r>
              <a:rPr lang="de-DE" b="0" spc="0" noProof="0" dirty="0" smtClean="0"/>
              <a:t>welche</a:t>
            </a:r>
            <a:r>
              <a:rPr lang="en-US" b="0" spc="0" dirty="0" smtClean="0"/>
              <a:t> </a:t>
            </a:r>
            <a:r>
              <a:rPr lang="en-US" b="0" spc="0" dirty="0"/>
              <a:t>Reels </a:t>
            </a:r>
            <a:r>
              <a:rPr lang="de-DE" b="0" spc="0" noProof="0" dirty="0" smtClean="0"/>
              <a:t>habe</a:t>
            </a:r>
            <a:r>
              <a:rPr lang="en-US" b="0" spc="0" dirty="0" smtClean="0"/>
              <a:t> </a:t>
            </a:r>
            <a:r>
              <a:rPr lang="de-DE" b="0" spc="0" noProof="0" dirty="0" smtClean="0"/>
              <a:t>ich</a:t>
            </a:r>
            <a:r>
              <a:rPr lang="en-US" b="0" spc="0" dirty="0" smtClean="0"/>
              <a:t> </a:t>
            </a:r>
            <a:r>
              <a:rPr lang="de-DE" b="0" spc="0" noProof="0" dirty="0" smtClean="0"/>
              <a:t>bereits</a:t>
            </a:r>
            <a:r>
              <a:rPr lang="en-US" b="0" spc="0" dirty="0" smtClean="0"/>
              <a:t> </a:t>
            </a:r>
            <a:r>
              <a:rPr lang="de-DE" b="0" spc="0" noProof="0" dirty="0" smtClean="0"/>
              <a:t>reagiert</a:t>
            </a:r>
            <a:r>
              <a:rPr lang="en-US" b="0" spc="0" dirty="0" smtClean="0"/>
              <a:t>? </a:t>
            </a:r>
            <a:r>
              <a:rPr lang="de-DE" b="0" spc="0" noProof="0" dirty="0" smtClean="0"/>
              <a:t>Interaktion</a:t>
            </a:r>
            <a:r>
              <a:rPr lang="en-US" b="0" spc="0" dirty="0" smtClean="0"/>
              <a:t> </a:t>
            </a:r>
            <a:r>
              <a:rPr lang="de-DE" b="0" spc="0" noProof="0" dirty="0" smtClean="0"/>
              <a:t>mit</a:t>
            </a:r>
            <a:r>
              <a:rPr lang="en-US" b="0" spc="0" dirty="0" smtClean="0"/>
              <a:t> </a:t>
            </a:r>
            <a:r>
              <a:rPr lang="de-DE" b="0" spc="0" noProof="0" dirty="0" smtClean="0"/>
              <a:t>anderen</a:t>
            </a:r>
            <a:r>
              <a:rPr lang="en-US" b="0" spc="0" dirty="0" smtClean="0"/>
              <a:t> </a:t>
            </a:r>
            <a:r>
              <a:rPr lang="de-DE" b="0" spc="0" noProof="0" dirty="0" smtClean="0"/>
              <a:t>Nutzenden</a:t>
            </a:r>
            <a:r>
              <a:rPr lang="en-US" b="0" spc="0" dirty="0" smtClean="0"/>
              <a:t>).</a:t>
            </a:r>
            <a:endParaRPr dirty="0"/>
          </a:p>
          <a:p>
            <a:pPr marL="285750" indent="-285750">
              <a:buFont typeface="Arial"/>
              <a:buAutoNum type="arabicPeriod"/>
            </a:pPr>
            <a:r>
              <a:rPr lang="de-DE" b="0" spc="0" noProof="0" dirty="0" smtClean="0"/>
              <a:t>Einige</a:t>
            </a:r>
            <a:r>
              <a:rPr lang="en-US" b="0" spc="0" dirty="0" smtClean="0"/>
              <a:t> </a:t>
            </a:r>
            <a:r>
              <a:rPr lang="de-DE" b="0" spc="0" noProof="0" dirty="0" smtClean="0"/>
              <a:t>Themen,</a:t>
            </a:r>
            <a:r>
              <a:rPr lang="en-US" b="0" spc="0" dirty="0" smtClean="0"/>
              <a:t> </a:t>
            </a:r>
            <a:r>
              <a:rPr lang="de-DE" b="0" spc="0" noProof="0" dirty="0" smtClean="0"/>
              <a:t>wie</a:t>
            </a:r>
            <a:r>
              <a:rPr lang="en-US" b="0" spc="0" dirty="0" smtClean="0"/>
              <a:t> </a:t>
            </a:r>
            <a:r>
              <a:rPr lang="de-DE" b="0" spc="0" noProof="0" dirty="0" smtClean="0"/>
              <a:t>Politik,</a:t>
            </a:r>
            <a:r>
              <a:rPr lang="en-US" b="0" spc="0" dirty="0" smtClean="0"/>
              <a:t> </a:t>
            </a:r>
            <a:r>
              <a:rPr lang="de-DE" b="0" spc="0" noProof="0" dirty="0" smtClean="0"/>
              <a:t>aber</a:t>
            </a:r>
            <a:r>
              <a:rPr lang="en-US" b="0" spc="0" dirty="0" smtClean="0"/>
              <a:t> </a:t>
            </a:r>
            <a:r>
              <a:rPr lang="de-DE" b="0" spc="0" noProof="0" dirty="0" smtClean="0"/>
              <a:t>auch</a:t>
            </a:r>
            <a:r>
              <a:rPr lang="en-US" b="0" spc="0" dirty="0" smtClean="0"/>
              <a:t> </a:t>
            </a:r>
            <a:r>
              <a:rPr lang="de-DE" b="0" spc="0" noProof="0" dirty="0" smtClean="0"/>
              <a:t>bei</a:t>
            </a:r>
            <a:r>
              <a:rPr lang="en-US" b="0" spc="0" dirty="0" smtClean="0"/>
              <a:t> </a:t>
            </a:r>
            <a:r>
              <a:rPr lang="de-DE" b="0" spc="0" noProof="0" dirty="0" smtClean="0"/>
              <a:t>Verstößen</a:t>
            </a:r>
            <a:r>
              <a:rPr lang="en-US" b="0" spc="0" dirty="0" smtClean="0"/>
              <a:t>, </a:t>
            </a:r>
            <a:r>
              <a:rPr lang="de-DE" b="0" spc="0" noProof="0" dirty="0" smtClean="0"/>
              <a:t>führen</a:t>
            </a:r>
            <a:r>
              <a:rPr lang="en-US" b="0" spc="0" dirty="0" smtClean="0"/>
              <a:t> </a:t>
            </a:r>
            <a:r>
              <a:rPr lang="de-DE" b="0" spc="0" noProof="0" dirty="0" smtClean="0"/>
              <a:t>zur</a:t>
            </a:r>
            <a:r>
              <a:rPr lang="en-US" b="0" spc="0" dirty="0" smtClean="0"/>
              <a:t> </a:t>
            </a:r>
            <a:r>
              <a:rPr lang="de-DE" b="0" spc="0" noProof="0" dirty="0" smtClean="0"/>
              <a:t>Einschränkung</a:t>
            </a:r>
            <a:r>
              <a:rPr lang="en-US" b="0" spc="0" dirty="0" smtClean="0"/>
              <a:t> </a:t>
            </a:r>
            <a:r>
              <a:rPr lang="en-US" b="0" spc="0" dirty="0"/>
              <a:t>des </a:t>
            </a:r>
            <a:r>
              <a:rPr lang="en-US" b="0" spc="0" dirty="0" smtClean="0"/>
              <a:t>Reels (</a:t>
            </a:r>
            <a:r>
              <a:rPr lang="de-DE" b="0" spc="0" noProof="0" dirty="0" smtClean="0"/>
              <a:t>auch</a:t>
            </a:r>
            <a:r>
              <a:rPr lang="en-US" b="0" spc="0" dirty="0" smtClean="0"/>
              <a:t> </a:t>
            </a:r>
            <a:r>
              <a:rPr lang="de-DE" b="0" spc="0" noProof="0" dirty="0" smtClean="0"/>
              <a:t>wenn</a:t>
            </a:r>
            <a:r>
              <a:rPr lang="en-US" b="0" spc="0" dirty="0" smtClean="0"/>
              <a:t> </a:t>
            </a:r>
            <a:r>
              <a:rPr lang="en-US" b="0" spc="0" dirty="0"/>
              <a:t>das Video </a:t>
            </a:r>
            <a:r>
              <a:rPr lang="de-DE" b="0" spc="0" noProof="0" dirty="0" smtClean="0"/>
              <a:t>schon</a:t>
            </a:r>
            <a:r>
              <a:rPr lang="en-US" b="0" spc="0" dirty="0" smtClean="0"/>
              <a:t> </a:t>
            </a:r>
            <a:r>
              <a:rPr lang="en-US" b="0" spc="0" dirty="0"/>
              <a:t>auf </a:t>
            </a:r>
            <a:r>
              <a:rPr lang="de-DE" b="0" spc="0" noProof="0" dirty="0" smtClean="0"/>
              <a:t>einer</a:t>
            </a:r>
            <a:r>
              <a:rPr lang="en-US" b="0" spc="0" dirty="0" smtClean="0"/>
              <a:t> </a:t>
            </a:r>
            <a:r>
              <a:rPr lang="de-DE" b="0" spc="0" noProof="0" dirty="0" smtClean="0"/>
              <a:t>anderen</a:t>
            </a:r>
            <a:r>
              <a:rPr lang="en-US" b="0" spc="0" dirty="0" smtClean="0"/>
              <a:t> </a:t>
            </a:r>
            <a:r>
              <a:rPr lang="de-DE" b="0" spc="0" noProof="0" dirty="0" smtClean="0"/>
              <a:t>Plattform</a:t>
            </a:r>
            <a:r>
              <a:rPr lang="en-US" b="0" spc="0" dirty="0" smtClean="0"/>
              <a:t> </a:t>
            </a:r>
            <a:r>
              <a:rPr lang="de-DE" b="0" spc="0" noProof="0" dirty="0" smtClean="0"/>
              <a:t>gepostet</a:t>
            </a:r>
            <a:r>
              <a:rPr lang="en-US" b="0" spc="0" dirty="0" smtClean="0"/>
              <a:t> </a:t>
            </a:r>
            <a:r>
              <a:rPr lang="de-DE" b="0" spc="0" noProof="0" dirty="0" smtClean="0"/>
              <a:t>wurde</a:t>
            </a:r>
            <a:r>
              <a:rPr lang="en-US" b="0" spc="0" dirty="0" smtClean="0"/>
              <a:t> </a:t>
            </a:r>
            <a:r>
              <a:rPr lang="en-US" b="0" spc="0" dirty="0"/>
              <a:t>-&gt; </a:t>
            </a:r>
            <a:r>
              <a:rPr lang="de-LI" b="0" spc="0" noProof="0" dirty="0" smtClean="0"/>
              <a:t>Alleinstellungsmerkmal</a:t>
            </a:r>
            <a:r>
              <a:rPr lang="en-US" b="0" spc="0" dirty="0" smtClean="0"/>
              <a:t>).</a:t>
            </a:r>
            <a:endParaRPr dirty="0"/>
          </a:p>
        </p:txBody>
      </p:sp>
    </p:spTree>
    <p:extLst>
      <p:ext uri="{BB962C8B-B14F-4D97-AF65-F5344CB8AC3E}">
        <p14:creationId xmlns:p14="http://schemas.microsoft.com/office/powerpoint/2010/main" val="99605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0" cy="0"/>
          </a:xfrm>
          <a:prstGeom prst="rect">
            <a:avLst/>
          </a:prstGeom>
          <a:noFill/>
          <a:ln w="12700">
            <a:solidFill>
              <a:prstClr val="black"/>
            </a:solidFill>
          </a:ln>
        </p:spPr>
      </p:sp>
      <p:sp>
        <p:nvSpPr>
          <p:cNvPr id="3" name="Notes Placeholder"/>
          <p:cNvSpPr>
            <a:spLocks noGrp="1"/>
          </p:cNvSpPr>
          <p:nvPr>
            <p:ph type="body" idx="1"/>
          </p:nvPr>
        </p:nvSpPr>
        <p:spPr>
          <a:xfrm>
            <a:off x="0" y="0"/>
            <a:ext cx="4950460" cy="3669834"/>
          </a:xfrm>
          <a:prstGeom prst="rect">
            <a:avLst/>
          </a:prstGeom>
        </p:spPr>
        <p:txBody>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115272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597944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7057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718165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333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214618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1171768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1736044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
    <p:spTree>
      <p:nvGrpSpPr>
        <p:cNvPr id="1" name=""/>
        <p:cNvGrpSpPr/>
        <p:nvPr/>
      </p:nvGrpSpPr>
      <p:grpSpPr>
        <a:xfrm>
          <a:off x="0" y="0"/>
          <a:ext cx="0" cy="0"/>
          <a:chOff x="0" y="0"/>
          <a:chExt cx="0" cy="0"/>
        </a:xfrm>
      </p:grpSpPr>
      <p:sp>
        <p:nvSpPr>
          <p:cNvPr id="4" name="Placeholder for title"/>
          <p:cNvSpPr>
            <a:spLocks noGrp="1"/>
          </p:cNvSpPr>
          <p:nvPr>
            <p:ph type="title"/>
          </p:nvPr>
        </p:nvSpPr>
        <p:spPr>
          <a:prstGeom prst="rect">
            <a:avLst/>
          </a:prstGeom>
          <a:noFill/>
        </p:spPr>
        <p:txBody>
          <a:bodyPr lIns="91440" tIns="45720" rIns="91440" bIns="45720" rtlCol="0">
            <a:normAutofit/>
          </a:bodyPr>
          <a:lstStyle>
            <a:lvl1pPr>
              <a:buNone/>
              <a:defRPr/>
            </a:lvl1pPr>
          </a:lstStyle>
          <a:p>
            <a:r>
              <a:t>Klicken, um Master-Titelstil zu bearbeiten</a:t>
            </a:r>
            <a:endParaRPr/>
          </a:p>
        </p:txBody>
      </p:sp>
      <p:sp>
        <p:nvSpPr>
          <p:cNvPr id="5" name="Placeholder for body"/>
          <p:cNvSpPr>
            <a:spLocks noGrp="1"/>
          </p:cNvSpPr>
          <p:nvPr>
            <p:ph type="body" idx="1"/>
          </p:nvPr>
        </p:nvSpPr>
        <p:spPr>
          <a:prstGeom prst="rect">
            <a:avLst/>
          </a:prstGeom>
          <a:noFill/>
        </p:spPr>
        <p:txBody>
          <a:bodyPr lIns="91440" tIns="45720" rIns="91440" bIns="45720" rtlCol="0">
            <a:normAutofit/>
          </a:bodyPr>
          <a:lstStyle>
            <a:lvl1pPr>
              <a:defRPr/>
            </a:lvl1pPr>
            <a:lvl2pPr>
              <a:defRPr/>
            </a:lvl2pPr>
            <a:lvl3pPr>
              <a:defRPr/>
            </a:lvl3pPr>
            <a:lvl4pPr>
              <a:defRPr/>
            </a:lvl4pPr>
            <a:lvl5pPr>
              <a:defRPr/>
            </a:lvl5pPr>
            <a:lvl6pPr>
              <a:defRPr/>
            </a:lvl6pPr>
            <a:lvl7pPr>
              <a:defRPr/>
            </a:lvl7pPr>
            <a:lvl8pPr>
              <a:defRPr/>
            </a:lvl8pPr>
            <a:lvl9pPr>
              <a:defRPr/>
            </a:lvl9pPr>
          </a:lstStyle>
          <a:p>
            <a:r>
              <a:t>Erste Ebene</a:t>
            </a:r>
            <a:endParaRPr/>
          </a:p>
          <a:p>
            <a:pPr lvl="1"/>
            <a:r>
              <a:t>Zweite Ebene</a:t>
            </a:r>
            <a:endParaRPr/>
          </a:p>
          <a:p>
            <a:pPr lvl="2"/>
            <a:r>
              <a:t>Dritte Ebene</a:t>
            </a:r>
            <a:endParaRPr/>
          </a:p>
          <a:p>
            <a:pPr lvl="3"/>
            <a:r>
              <a:t>Vierte Ebene</a:t>
            </a:r>
            <a:endParaRPr/>
          </a:p>
          <a:p>
            <a:pPr lvl="4"/>
            <a:r>
              <a:t>Fünfte Ebene</a:t>
            </a:r>
            <a:endParaRPr/>
          </a:p>
          <a:p>
            <a:pPr lvl="5"/>
            <a:r>
              <a:t>Sechste Ebene</a:t>
            </a:r>
            <a:endParaRPr/>
          </a:p>
          <a:p>
            <a:pPr lvl="6"/>
            <a:r>
              <a:t>Siebte Ebene</a:t>
            </a:r>
            <a:endParaRPr/>
          </a:p>
          <a:p>
            <a:pPr lvl="7"/>
            <a:r>
              <a:t>Achte Ebene</a:t>
            </a:r>
            <a:endParaRPr/>
          </a:p>
          <a:p>
            <a:pPr lvl="8"/>
            <a:r>
              <a:t>Neunten Ebene</a:t>
            </a:r>
            <a:endParaRPr/>
          </a:p>
        </p:txBody>
      </p:sp>
      <p:sp>
        <p:nvSpPr>
          <p:cNvPr id="6" name="Placeholder for sldNum"/>
          <p:cNvSpPr>
            <a:spLocks noGrp="1"/>
          </p:cNvSpPr>
          <p:nvPr>
            <p:ph type="sldNum" idx="2"/>
          </p:nvPr>
        </p:nvSpPr>
        <p:spPr>
          <a:prstGeom prst="rect">
            <a:avLst/>
          </a:prstGeom>
          <a:noFill/>
        </p:spPr>
        <p:txBody>
          <a:bodyPr lIns="91440" tIns="45720" rIns="91440" bIns="45720" rtlCol="0">
            <a:normAutofit/>
          </a:bodyPr>
          <a:lstStyle>
            <a:lvl1pPr>
              <a:buNone/>
              <a:defRPr/>
            </a:lvl1pPr>
          </a:lstStyle>
          <a:p>
            <a:fld id="{30A6D17D-055B-4B54-B26B-91B619550665}" type="slidenum">
              <a:t>‹Nr.›</a:t>
            </a:fld>
            <a:endParaRPr dirty="0"/>
          </a:p>
        </p:txBody>
      </p:sp>
    </p:spTree>
    <p:extLst>
      <p:ext uri="{BB962C8B-B14F-4D97-AF65-F5344CB8AC3E}">
        <p14:creationId xmlns:p14="http://schemas.microsoft.com/office/powerpoint/2010/main" val="11786374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291192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38223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418288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384159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310562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36386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5F9C827-2266-490B-AF9F-98D2A61E1A88}" type="datetimeFigureOut">
              <a:rPr lang="de-DE" smtClean="0"/>
              <a:t>09.10.2024</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59D47BD4-B819-6DE5-958F-9F69118970C7}" type="slidenum">
              <a:rPr lang="de-DE" smtClean="0"/>
              <a:t>‹Nr.›</a:t>
            </a:fld>
            <a:endParaRPr lang="de-DE" dirty="0"/>
          </a:p>
        </p:txBody>
      </p:sp>
    </p:spTree>
    <p:extLst>
      <p:ext uri="{BB962C8B-B14F-4D97-AF65-F5344CB8AC3E}">
        <p14:creationId xmlns:p14="http://schemas.microsoft.com/office/powerpoint/2010/main" val="2070138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dirty="0"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59D47BD4-B819-6DE5-958F-9F69118970C7}" type="slidenum">
              <a:rPr lang="de-DE" smtClean="0"/>
              <a:t>‹Nr.›</a:t>
            </a:fld>
            <a:endParaRPr lang="de-DE" dirty="0"/>
          </a:p>
        </p:txBody>
      </p:sp>
      <p:sp>
        <p:nvSpPr>
          <p:cNvPr id="5" name="Date Placeholder 4"/>
          <p:cNvSpPr>
            <a:spLocks noGrp="1"/>
          </p:cNvSpPr>
          <p:nvPr>
            <p:ph type="dt" sz="half" idx="10"/>
          </p:nvPr>
        </p:nvSpPr>
        <p:spPr/>
        <p:txBody>
          <a:bodyPr/>
          <a:lstStyle/>
          <a:p>
            <a:fld id="{B5F9C827-2266-490B-AF9F-98D2A61E1A88}" type="datetimeFigureOut">
              <a:rPr lang="de-DE" smtClean="0"/>
              <a:t>09.10.2024</a:t>
            </a:fld>
            <a:endParaRPr lang="de-DE" dirty="0"/>
          </a:p>
        </p:txBody>
      </p:sp>
    </p:spTree>
    <p:extLst>
      <p:ext uri="{BB962C8B-B14F-4D97-AF65-F5344CB8AC3E}">
        <p14:creationId xmlns:p14="http://schemas.microsoft.com/office/powerpoint/2010/main" val="3784256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F9C827-2266-490B-AF9F-98D2A61E1A88}" type="datetimeFigureOut">
              <a:rPr lang="de-DE" smtClean="0"/>
              <a:t>09.10.2024</a:t>
            </a:fld>
            <a:endParaRPr lang="de-DE"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9D47BD4-B819-6DE5-958F-9F69118970C7}" type="slidenum">
              <a:rPr lang="de-DE" smtClean="0"/>
              <a:t>‹Nr.›</a:t>
            </a:fld>
            <a:endParaRPr lang="de-DE" dirty="0"/>
          </a:p>
        </p:txBody>
      </p:sp>
    </p:spTree>
    <p:extLst>
      <p:ext uri="{BB962C8B-B14F-4D97-AF65-F5344CB8AC3E}">
        <p14:creationId xmlns:p14="http://schemas.microsoft.com/office/powerpoint/2010/main" val="2900787321"/>
      </p:ext>
    </p:extLst>
  </p:cSld>
  <p:clrMap bg1="lt1" tx1="dk1" bg2="lt2" tx2="dk2" accent1="accent1" accent2="accent2" accent3="accent3" accent4="accent4" accent5="accent5" accent6="accent6" hlink="hlink" folHlink="folHlink"/>
  <p:sldLayoutIdLst>
    <p:sldLayoutId id="2335853249" r:id="rId1"/>
    <p:sldLayoutId id="2335853250" r:id="rId2"/>
    <p:sldLayoutId id="2335853251" r:id="rId3"/>
    <p:sldLayoutId id="2335853252" r:id="rId4"/>
    <p:sldLayoutId id="2335853253" r:id="rId5"/>
    <p:sldLayoutId id="2335853254" r:id="rId6"/>
    <p:sldLayoutId id="2335853255" r:id="rId7"/>
    <p:sldLayoutId id="2335853256" r:id="rId8"/>
    <p:sldLayoutId id="2335853257" r:id="rId9"/>
    <p:sldLayoutId id="2335853258" r:id="rId10"/>
    <p:sldLayoutId id="2335853259" r:id="rId11"/>
    <p:sldLayoutId id="2335853260" r:id="rId12"/>
    <p:sldLayoutId id="2335853261" r:id="rId13"/>
    <p:sldLayoutId id="2335853262" r:id="rId14"/>
    <p:sldLayoutId id="2335853263" r:id="rId15"/>
    <p:sldLayoutId id="2335853264" r:id="rId16"/>
    <p:sldLayoutId id="233585326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12010316" cy="6765117"/>
          <a:chOff x="0" y="0"/>
          <a:chExt cx="12010316" cy="6765117"/>
        </a:xfrm>
      </p:grpSpPr>
      <p:sp>
        <p:nvSpPr>
          <p:cNvPr id="75" name="Placeholder for title"/>
          <p:cNvSpPr>
            <a:spLocks noGrp="1"/>
          </p:cNvSpPr>
          <p:nvPr>
            <p:ph type="title"/>
          </p:nvPr>
        </p:nvSpPr>
        <p:spPr>
          <a:xfrm>
            <a:off x="0" y="8718"/>
            <a:ext cx="12192000" cy="1325563"/>
          </a:xfrm>
          <a:prstGeom prst="rect">
            <a:avLst/>
          </a:prstGeom>
          <a:noFill/>
        </p:spPr>
        <p:txBody>
          <a:bodyPr lIns="91440" tIns="45720" rIns="91440" bIns="45720" rtlCol="0" anchor="ctr">
            <a:normAutofit/>
          </a:bodyPr>
          <a:lstStyle/>
          <a:p>
            <a:pPr marL="0" indent="0" algn="ctr">
              <a:buNone/>
            </a:pPr>
            <a:r>
              <a:rPr lang="de-DE" sz="4400" noProof="0" dirty="0" smtClean="0">
                <a:solidFill>
                  <a:srgbClr val="000000">
                    <a:alpha val="100000"/>
                  </a:srgbClr>
                </a:solidFill>
                <a:latin typeface="Calibri" panose="020F0502020204030204" pitchFamily="34" charset="0"/>
                <a:cs typeface="Calibri" panose="020F0502020204030204" pitchFamily="34" charset="0"/>
              </a:rPr>
              <a:t>Das Urheberrecht – </a:t>
            </a:r>
            <a:r>
              <a:rPr lang="de-DE" sz="4400" b="0" noProof="0" dirty="0" smtClean="0">
                <a:solidFill>
                  <a:srgbClr val="000000">
                    <a:alpha val="100000"/>
                  </a:srgbClr>
                </a:solidFill>
                <a:latin typeface="Calibri" panose="020F0502020204030204" pitchFamily="34" charset="0"/>
                <a:cs typeface="Calibri" panose="020F0502020204030204" pitchFamily="34" charset="0"/>
              </a:rPr>
              <a:t>Paula hat eine Idee</a:t>
            </a:r>
            <a:endParaRPr lang="de-DE" noProof="0" dirty="0">
              <a:latin typeface="Calibri" panose="020F0502020204030204" pitchFamily="34" charset="0"/>
              <a:cs typeface="Calibri" panose="020F0502020204030204" pitchFamily="34" charset="0"/>
            </a:endParaRPr>
          </a:p>
        </p:txBody>
      </p:sp>
      <p:sp>
        <p:nvSpPr>
          <p:cNvPr id="76" name="Placeholder for body"/>
          <p:cNvSpPr>
            <a:spLocks noGrp="1"/>
          </p:cNvSpPr>
          <p:nvPr>
            <p:ph type="body" idx="1"/>
          </p:nvPr>
        </p:nvSpPr>
        <p:spPr>
          <a:xfrm>
            <a:off x="136267" y="1921617"/>
            <a:ext cx="5397788" cy="3538398"/>
          </a:xfrm>
          <a:prstGeom prst="rect">
            <a:avLst/>
          </a:prstGeom>
          <a:noFill/>
        </p:spPr>
        <p:txBody>
          <a:bodyPr lIns="91440" tIns="45720" rIns="91440" bIns="45720" rtlCol="0">
            <a:normAutofit/>
          </a:bodyPr>
          <a:lstStyle/>
          <a:p>
            <a:pPr marL="0" indent="0">
              <a:buNone/>
            </a:pPr>
            <a:r>
              <a:rPr lang="de-DE" sz="2400" noProof="0" dirty="0" smtClean="0">
                <a:solidFill>
                  <a:srgbClr val="000000">
                    <a:alpha val="100000"/>
                  </a:srgbClr>
                </a:solidFill>
                <a:latin typeface="Calibri"/>
                <a:ea typeface="Calibri"/>
                <a:cs typeface="Calibri"/>
              </a:rPr>
              <a:t>Paula findet, dass sie eine gute Idee hat. Um mehr Follower zu gewinnen, plant sie ein Reel, das es noch nie zuvor gab. </a:t>
            </a:r>
            <a:endParaRPr lang="de-DE" noProof="0" dirty="0" smtClean="0"/>
          </a:p>
          <a:p>
            <a:pPr marL="0" indent="0">
              <a:buNone/>
            </a:pPr>
            <a:r>
              <a:rPr lang="de-DE" sz="2400" noProof="0" dirty="0" smtClean="0">
                <a:solidFill>
                  <a:srgbClr val="000000">
                    <a:alpha val="100000"/>
                  </a:srgbClr>
                </a:solidFill>
                <a:latin typeface="Calibri"/>
                <a:ea typeface="Calibri"/>
                <a:cs typeface="Calibri"/>
              </a:rPr>
              <a:t>Sie möchte beim nächsten Spiel HSV vs. St. Pauli in der Halbzeitpause auf die Rasenfläche gelangen und für ihren Freund ein selbst geschriebenes Lied singen. 60 Sekunden, die ihr Leben verändern können.</a:t>
            </a:r>
            <a:endParaRPr lang="de-DE" noProof="0" dirty="0" smtClean="0"/>
          </a:p>
          <a:p>
            <a:pPr marL="0" indent="0">
              <a:buNone/>
            </a:pPr>
            <a:endParaRPr lang="de-DE" noProof="0" dirty="0" smtClean="0"/>
          </a:p>
          <a:p>
            <a:pPr marL="0" indent="0">
              <a:buNone/>
            </a:pPr>
            <a:endParaRPr lang="de-DE" noProof="0" dirty="0" smtClean="0"/>
          </a:p>
          <a:p>
            <a:pPr marL="0" indent="0">
              <a:buNone/>
            </a:pPr>
            <a:endParaRPr lang="de-DE" noProof="0" dirty="0" smtClean="0"/>
          </a:p>
          <a:p>
            <a:pPr marL="0" indent="0">
              <a:buNone/>
            </a:pPr>
            <a:endParaRPr lang="de-DE" noProof="0" dirty="0"/>
          </a:p>
        </p:txBody>
      </p:sp>
      <p:pic>
        <p:nvPicPr>
          <p:cNvPr id="79" name="Grafik 78"/>
          <p:cNvPicPr>
            <a:picLocks noChangeAspect="1"/>
          </p:cNvPicPr>
          <p:nvPr/>
        </p:nvPicPr>
        <p:blipFill>
          <a:blip r:embed="rId3"/>
          <a:srcRect/>
          <a:stretch>
            <a:fillRect/>
          </a:stretch>
        </p:blipFill>
        <p:spPr>
          <a:xfrm>
            <a:off x="7320136" y="2936657"/>
            <a:ext cx="4335658" cy="2883664"/>
          </a:xfrm>
          <a:prstGeom prst="rect">
            <a:avLst/>
          </a:prstGeom>
        </p:spPr>
      </p:pic>
      <p:pic>
        <p:nvPicPr>
          <p:cNvPr id="77" name="Grafik 76"/>
          <p:cNvPicPr>
            <a:picLocks noChangeAspect="1"/>
          </p:cNvPicPr>
          <p:nvPr/>
        </p:nvPicPr>
        <p:blipFill>
          <a:blip r:embed="rId4"/>
          <a:srcRect/>
          <a:stretch>
            <a:fillRect/>
          </a:stretch>
        </p:blipFill>
        <p:spPr>
          <a:xfrm>
            <a:off x="5663952" y="1185070"/>
            <a:ext cx="3108026" cy="3108026"/>
          </a:xfrm>
          <a:prstGeom prst="rect">
            <a:avLst/>
          </a:prstGeom>
        </p:spPr>
      </p:pic>
      <p:sp>
        <p:nvSpPr>
          <p:cNvPr id="80" name="Textfeld 79"/>
          <p:cNvSpPr txBox="1"/>
          <p:nvPr/>
        </p:nvSpPr>
        <p:spPr>
          <a:xfrm>
            <a:off x="136267" y="6237312"/>
            <a:ext cx="10465893" cy="400110"/>
          </a:xfrm>
          <a:prstGeom prst="rect">
            <a:avLst/>
          </a:prstGeom>
          <a:noFill/>
        </p:spPr>
        <p:txBody>
          <a:bodyPr lIns="91440" tIns="45720" rIns="91440" bIns="45720" rtlCol="0">
            <a:spAutoFit/>
          </a:bodyPr>
          <a:lstStyle/>
          <a:p>
            <a:pPr marL="0" indent="0">
              <a:buNone/>
            </a:pPr>
            <a:r>
              <a:rPr lang="de-DE" sz="2000" b="0" dirty="0" smtClean="0">
                <a:solidFill>
                  <a:srgbClr val="000000">
                    <a:alpha val="100000"/>
                  </a:srgbClr>
                </a:solidFill>
                <a:latin typeface="Calibri"/>
                <a:ea typeface="Calibri"/>
                <a:cs typeface="Calibri"/>
              </a:rPr>
              <a:t>Welche</a:t>
            </a:r>
            <a:r>
              <a:rPr lang="en-US" sz="2000" b="0" dirty="0" smtClean="0">
                <a:solidFill>
                  <a:srgbClr val="000000">
                    <a:alpha val="100000"/>
                  </a:srgbClr>
                </a:solidFill>
                <a:latin typeface="Calibri"/>
                <a:ea typeface="Calibri"/>
                <a:cs typeface="Calibri"/>
              </a:rPr>
              <a:t> </a:t>
            </a:r>
            <a:r>
              <a:rPr lang="de-DE" sz="2000" b="0" dirty="0" smtClean="0">
                <a:solidFill>
                  <a:srgbClr val="000000">
                    <a:alpha val="100000"/>
                  </a:srgbClr>
                </a:solidFill>
                <a:latin typeface="Calibri"/>
                <a:ea typeface="Calibri"/>
                <a:cs typeface="Calibri"/>
              </a:rPr>
              <a:t>guten</a:t>
            </a:r>
            <a:r>
              <a:rPr lang="en-US" sz="2000" b="0" dirty="0" smtClean="0">
                <a:solidFill>
                  <a:srgbClr val="000000">
                    <a:alpha val="100000"/>
                  </a:srgbClr>
                </a:solidFill>
                <a:latin typeface="Calibri"/>
                <a:ea typeface="Calibri"/>
                <a:cs typeface="Calibri"/>
              </a:rPr>
              <a:t> </a:t>
            </a:r>
            <a:r>
              <a:rPr lang="de-DE" sz="2000" b="0" dirty="0" smtClean="0">
                <a:solidFill>
                  <a:srgbClr val="000000">
                    <a:alpha val="100000"/>
                  </a:srgbClr>
                </a:solidFill>
                <a:latin typeface="Calibri"/>
                <a:ea typeface="Calibri"/>
                <a:cs typeface="Calibri"/>
              </a:rPr>
              <a:t>Ideen</a:t>
            </a:r>
            <a:r>
              <a:rPr lang="en-US" sz="2000" b="0" dirty="0" smtClean="0">
                <a:solidFill>
                  <a:srgbClr val="000000">
                    <a:alpha val="100000"/>
                  </a:srgbClr>
                </a:solidFill>
                <a:latin typeface="Calibri"/>
                <a:ea typeface="Calibri"/>
                <a:cs typeface="Calibri"/>
              </a:rPr>
              <a:t> </a:t>
            </a:r>
            <a:r>
              <a:rPr lang="de-DE" sz="2000" b="0" dirty="0" smtClean="0">
                <a:solidFill>
                  <a:srgbClr val="000000">
                    <a:alpha val="100000"/>
                  </a:srgbClr>
                </a:solidFill>
                <a:latin typeface="Calibri"/>
                <a:ea typeface="Calibri"/>
                <a:cs typeface="Calibri"/>
              </a:rPr>
              <a:t>hattet</a:t>
            </a:r>
            <a:r>
              <a:rPr lang="en-US" sz="2000" b="0" dirty="0" smtClean="0">
                <a:solidFill>
                  <a:srgbClr val="000000">
                    <a:alpha val="100000"/>
                  </a:srgbClr>
                </a:solidFill>
                <a:latin typeface="Calibri"/>
                <a:ea typeface="Calibri"/>
                <a:cs typeface="Calibri"/>
              </a:rPr>
              <a:t> </a:t>
            </a:r>
            <a:r>
              <a:rPr lang="de-DE" sz="2000" b="0" dirty="0" smtClean="0">
                <a:solidFill>
                  <a:srgbClr val="000000">
                    <a:alpha val="100000"/>
                  </a:srgbClr>
                </a:solidFill>
                <a:latin typeface="Calibri"/>
                <a:ea typeface="Calibri"/>
                <a:cs typeface="Calibri"/>
              </a:rPr>
              <a:t>ihr</a:t>
            </a:r>
            <a:r>
              <a:rPr lang="en-US" sz="2000" b="0" dirty="0" smtClean="0">
                <a:solidFill>
                  <a:srgbClr val="000000">
                    <a:alpha val="100000"/>
                  </a:srgbClr>
                </a:solidFill>
                <a:latin typeface="Calibri"/>
                <a:ea typeface="Calibri"/>
                <a:cs typeface="Calibri"/>
              </a:rPr>
              <a:t> </a:t>
            </a:r>
            <a:r>
              <a:rPr lang="de-DE" sz="2000" b="0" dirty="0" smtClean="0">
                <a:solidFill>
                  <a:srgbClr val="000000">
                    <a:alpha val="100000"/>
                  </a:srgbClr>
                </a:solidFill>
                <a:latin typeface="Calibri"/>
                <a:ea typeface="Calibri"/>
                <a:cs typeface="Calibri"/>
              </a:rPr>
              <a:t>schon</a:t>
            </a:r>
            <a:r>
              <a:rPr lang="en-US" sz="2000" b="0" dirty="0" smtClean="0">
                <a:solidFill>
                  <a:srgbClr val="000000">
                    <a:alpha val="100000"/>
                  </a:srgbClr>
                </a:solidFill>
                <a:latin typeface="Calibri"/>
                <a:ea typeface="Calibri"/>
                <a:cs typeface="Calibri"/>
              </a:rPr>
              <a:t> </a:t>
            </a:r>
            <a:r>
              <a:rPr lang="en-US" sz="2000" b="0" dirty="0">
                <a:solidFill>
                  <a:srgbClr val="000000">
                    <a:alpha val="100000"/>
                  </a:srgbClr>
                </a:solidFill>
                <a:latin typeface="Calibri"/>
                <a:ea typeface="Calibri"/>
                <a:cs typeface="Calibri"/>
              </a:rPr>
              <a:t>mal? </a:t>
            </a:r>
            <a:r>
              <a:rPr lang="de-DE" sz="2000" b="0" dirty="0" smtClean="0">
                <a:solidFill>
                  <a:srgbClr val="000000">
                    <a:alpha val="100000"/>
                  </a:srgbClr>
                </a:solidFill>
                <a:latin typeface="Calibri"/>
                <a:ea typeface="Calibri"/>
                <a:cs typeface="Calibri"/>
              </a:rPr>
              <a:t>Sammelt</a:t>
            </a:r>
            <a:r>
              <a:rPr lang="en-US" sz="2000" b="0" dirty="0" smtClean="0">
                <a:solidFill>
                  <a:srgbClr val="000000">
                    <a:alpha val="100000"/>
                  </a:srgbClr>
                </a:solidFill>
                <a:latin typeface="Calibri"/>
                <a:ea typeface="Calibri"/>
                <a:cs typeface="Calibri"/>
              </a:rPr>
              <a:t> </a:t>
            </a:r>
            <a:r>
              <a:rPr lang="de-DE" sz="2000" b="0" dirty="0" smtClean="0">
                <a:solidFill>
                  <a:srgbClr val="000000">
                    <a:alpha val="100000"/>
                  </a:srgbClr>
                </a:solidFill>
                <a:latin typeface="Calibri"/>
                <a:ea typeface="Calibri"/>
                <a:cs typeface="Calibri"/>
              </a:rPr>
              <a:t>diese</a:t>
            </a:r>
            <a:r>
              <a:rPr lang="en-US" sz="2000" b="0" dirty="0" smtClean="0">
                <a:solidFill>
                  <a:srgbClr val="000000">
                    <a:alpha val="100000"/>
                  </a:srgbClr>
                </a:solidFill>
                <a:latin typeface="Calibri"/>
                <a:ea typeface="Calibri"/>
                <a:cs typeface="Calibri"/>
              </a:rPr>
              <a:t> </a:t>
            </a:r>
            <a:r>
              <a:rPr lang="en-US" sz="2000" b="0" dirty="0">
                <a:solidFill>
                  <a:srgbClr val="000000">
                    <a:alpha val="100000"/>
                  </a:srgbClr>
                </a:solidFill>
                <a:latin typeface="Calibri"/>
                <a:ea typeface="Calibri"/>
                <a:cs typeface="Calibri"/>
              </a:rPr>
              <a:t>auf </a:t>
            </a:r>
            <a:r>
              <a:rPr lang="en-US" sz="2000" b="0" dirty="0" smtClean="0">
                <a:solidFill>
                  <a:srgbClr val="000000">
                    <a:alpha val="100000"/>
                  </a:srgbClr>
                </a:solidFill>
                <a:latin typeface="Calibri"/>
                <a:ea typeface="Calibri"/>
                <a:cs typeface="Calibri"/>
              </a:rPr>
              <a:t>der </a:t>
            </a:r>
            <a:r>
              <a:rPr lang="de-DE" sz="2000" b="0" dirty="0" smtClean="0">
                <a:solidFill>
                  <a:srgbClr val="000000">
                    <a:alpha val="100000"/>
                  </a:srgbClr>
                </a:solidFill>
                <a:latin typeface="Calibri"/>
                <a:ea typeface="Calibri"/>
                <a:cs typeface="Calibri"/>
              </a:rPr>
              <a:t>Pinnwand</a:t>
            </a:r>
            <a:r>
              <a:rPr lang="en-US" sz="2000" b="0" dirty="0" smtClean="0">
                <a:solidFill>
                  <a:srgbClr val="000000">
                    <a:alpha val="100000"/>
                  </a:srgbClr>
                </a:solidFill>
                <a:latin typeface="Calibri"/>
                <a:ea typeface="Calibri"/>
                <a:cs typeface="Calibri"/>
              </a:rPr>
              <a:t> </a:t>
            </a:r>
            <a:r>
              <a:rPr lang="en-US" sz="2000" b="0" dirty="0">
                <a:solidFill>
                  <a:srgbClr val="000000">
                    <a:alpha val="100000"/>
                  </a:srgbClr>
                </a:solidFill>
                <a:latin typeface="Calibri"/>
                <a:ea typeface="Calibri"/>
                <a:cs typeface="Calibri"/>
              </a:rPr>
              <a:t>(10 </a:t>
            </a:r>
            <a:r>
              <a:rPr lang="en-US" sz="2000" b="0" dirty="0" smtClean="0">
                <a:solidFill>
                  <a:srgbClr val="000000">
                    <a:alpha val="100000"/>
                  </a:srgbClr>
                </a:solidFill>
                <a:latin typeface="Calibri"/>
                <a:ea typeface="Calibri"/>
                <a:cs typeface="Calibri"/>
              </a:rPr>
              <a:t>Min</a:t>
            </a:r>
            <a:r>
              <a:rPr lang="en-US" sz="2000" b="0" dirty="0">
                <a:solidFill>
                  <a:srgbClr val="000000">
                    <a:alpha val="100000"/>
                  </a:srgbClr>
                </a:solidFill>
                <a:latin typeface="Calibri"/>
                <a:ea typeface="Calibri"/>
                <a:cs typeface="Calibri"/>
              </a:rPr>
              <a:t>)!</a:t>
            </a:r>
            <a:endParaRPr sz="2000" dirty="0"/>
          </a:p>
        </p:txBody>
      </p:sp>
    </p:spTree>
    <p:extLst>
      <p:ext uri="{BB962C8B-B14F-4D97-AF65-F5344CB8AC3E}">
        <p14:creationId xmlns:p14="http://schemas.microsoft.com/office/powerpoint/2010/main" val="299025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318750" y="365125"/>
          <a:ext cx="11896875" cy="6626237"/>
          <a:chOff x="318750" y="365125"/>
          <a:chExt cx="11896875" cy="6626237"/>
        </a:xfrm>
      </p:grpSpPr>
      <p:sp>
        <p:nvSpPr>
          <p:cNvPr id="68" name="Placeholder for title"/>
          <p:cNvSpPr>
            <a:spLocks noGrp="1"/>
          </p:cNvSpPr>
          <p:nvPr>
            <p:ph type="title"/>
          </p:nvPr>
        </p:nvSpPr>
        <p:spPr>
          <a:xfrm>
            <a:off x="28578" y="0"/>
            <a:ext cx="12116094" cy="1325563"/>
          </a:xfrm>
          <a:prstGeom prst="rect">
            <a:avLst/>
          </a:prstGeom>
          <a:noFill/>
        </p:spPr>
        <p:txBody>
          <a:bodyPr lIns="91440" tIns="45720" rIns="91440" bIns="45720" rtlCol="0" anchor="ctr">
            <a:normAutofit/>
          </a:bodyPr>
          <a:lstStyle/>
          <a:p>
            <a:pPr marL="0" indent="0" algn="ctr">
              <a:buNone/>
            </a:pPr>
            <a:r>
              <a:rPr lang="de-DE" sz="4000" noProof="0" dirty="0" smtClean="0">
                <a:solidFill>
                  <a:srgbClr val="000000">
                    <a:alpha val="100000"/>
                  </a:srgbClr>
                </a:solidFill>
                <a:latin typeface="Calibri Light"/>
                <a:ea typeface="Calibri Light"/>
                <a:cs typeface="Calibri Light"/>
              </a:rPr>
              <a:t>Schutz durch </a:t>
            </a:r>
            <a:r>
              <a:rPr lang="de-DE" sz="4400" noProof="0" dirty="0" smtClean="0">
                <a:solidFill>
                  <a:srgbClr val="000000">
                    <a:alpha val="100000"/>
                  </a:srgbClr>
                </a:solidFill>
                <a:latin typeface="Calibri Light"/>
                <a:ea typeface="Calibri Light"/>
                <a:cs typeface="Calibri Light"/>
              </a:rPr>
              <a:t>Urheberrecht</a:t>
            </a:r>
            <a:endParaRPr lang="de-DE" noProof="0" dirty="0"/>
          </a:p>
        </p:txBody>
      </p:sp>
      <p:sp>
        <p:nvSpPr>
          <p:cNvPr id="69" name="Placeholder for body"/>
          <p:cNvSpPr>
            <a:spLocks noGrp="1"/>
          </p:cNvSpPr>
          <p:nvPr>
            <p:ph type="body" idx="1"/>
          </p:nvPr>
        </p:nvSpPr>
        <p:spPr>
          <a:xfrm>
            <a:off x="838200" y="1825625"/>
            <a:ext cx="9343697" cy="3907631"/>
          </a:xfrm>
          <a:prstGeom prst="rect">
            <a:avLst/>
          </a:prstGeom>
          <a:noFill/>
        </p:spPr>
        <p:txBody>
          <a:bodyPr lIns="91440" tIns="45720" rIns="91440" bIns="45720" rtlCol="0">
            <a:normAutofit fontScale="92500" lnSpcReduction="10000"/>
          </a:bodyPr>
          <a:lstStyle/>
          <a:p>
            <a:pPr marL="0" indent="0">
              <a:buNone/>
            </a:pPr>
            <a:r>
              <a:rPr lang="de-DE" sz="2400" b="0" strike="noStrike" noProof="0" dirty="0" smtClean="0">
                <a:solidFill>
                  <a:srgbClr val="000000">
                    <a:alpha val="100000"/>
                  </a:srgbClr>
                </a:solidFill>
                <a:latin typeface="Calibri"/>
                <a:ea typeface="Calibri"/>
                <a:cs typeface="Calibri"/>
              </a:rPr>
              <a:t>Eine Idee ist noch nicht urheberrechtlich geschützt. Das Urheberrecht entsteht jedoch bereits bei der Erstellung eines Werkes.</a:t>
            </a:r>
            <a:endParaRPr lang="de-DE" noProof="0" dirty="0" smtClean="0"/>
          </a:p>
          <a:p>
            <a:pPr marL="0" indent="0">
              <a:buNone/>
            </a:pPr>
            <a:endParaRPr lang="de-DE" noProof="0" dirty="0" smtClean="0"/>
          </a:p>
          <a:p>
            <a:pPr marL="0" indent="0">
              <a:buNone/>
            </a:pPr>
            <a:r>
              <a:rPr lang="de-DE" sz="2400" dirty="0" smtClean="0">
                <a:solidFill>
                  <a:srgbClr val="000000">
                    <a:alpha val="100000"/>
                  </a:srgbClr>
                </a:solidFill>
                <a:latin typeface="Calibri"/>
                <a:ea typeface="Calibri"/>
                <a:cs typeface="Calibri"/>
              </a:rPr>
              <a:t>Ein Produkt ist ein Werk</a:t>
            </a:r>
            <a:r>
              <a:rPr lang="de-DE" sz="2400" b="0" strike="noStrike" noProof="0" dirty="0" smtClean="0">
                <a:solidFill>
                  <a:srgbClr val="000000">
                    <a:alpha val="100000"/>
                  </a:srgbClr>
                </a:solidFill>
                <a:latin typeface="Calibri"/>
                <a:ea typeface="Calibri"/>
                <a:cs typeface="Calibri"/>
              </a:rPr>
              <a:t> im Sinne des Urheberrechts, wenn:</a:t>
            </a:r>
            <a:endParaRPr lang="de-DE" noProof="0" dirty="0" smtClean="0"/>
          </a:p>
          <a:p>
            <a:pPr marL="285750" indent="-285750">
              <a:buClr>
                <a:srgbClr val="000000">
                  <a:alpha val="100000"/>
                </a:srgbClr>
              </a:buClr>
              <a:buFont typeface="Calibri"/>
              <a:buChar char="●"/>
            </a:pPr>
            <a:r>
              <a:rPr lang="de-DE" sz="1800" b="0" i="0" noProof="0" dirty="0" smtClean="0">
                <a:solidFill>
                  <a:srgbClr val="000000">
                    <a:alpha val="100000"/>
                  </a:srgbClr>
                </a:solidFill>
                <a:latin typeface="Calibri"/>
                <a:ea typeface="Calibri"/>
                <a:cs typeface="Calibri"/>
              </a:rPr>
              <a:t>es eine </a:t>
            </a:r>
            <a:r>
              <a:rPr lang="de-DE" sz="1800" b="1" i="0" noProof="0" dirty="0" smtClean="0">
                <a:solidFill>
                  <a:srgbClr val="000000">
                    <a:alpha val="100000"/>
                  </a:srgbClr>
                </a:solidFill>
                <a:latin typeface="Calibri"/>
                <a:ea typeface="Calibri"/>
                <a:cs typeface="Calibri"/>
              </a:rPr>
              <a:t>persönliche Schöpfung</a:t>
            </a:r>
            <a:r>
              <a:rPr lang="de-DE" sz="1800" b="0" i="0" noProof="0" dirty="0" smtClean="0">
                <a:solidFill>
                  <a:srgbClr val="000000">
                    <a:alpha val="100000"/>
                  </a:srgbClr>
                </a:solidFill>
                <a:latin typeface="Calibri"/>
                <a:ea typeface="Calibri"/>
                <a:cs typeface="Calibri"/>
              </a:rPr>
              <a:t> der </a:t>
            </a:r>
            <a:r>
              <a:rPr lang="de-DE" dirty="0" smtClean="0">
                <a:solidFill>
                  <a:srgbClr val="000000">
                    <a:alpha val="100000"/>
                  </a:srgbClr>
                </a:solidFill>
                <a:latin typeface="Calibri"/>
                <a:ea typeface="Calibri"/>
                <a:cs typeface="Calibri"/>
              </a:rPr>
              <a:t>Urheberin</a:t>
            </a:r>
            <a:r>
              <a:rPr lang="de-DE" sz="1800" b="0" i="0" noProof="0" dirty="0" smtClean="0">
                <a:solidFill>
                  <a:srgbClr val="000000">
                    <a:alpha val="100000"/>
                  </a:srgbClr>
                </a:solidFill>
                <a:latin typeface="Calibri"/>
                <a:ea typeface="Calibri"/>
                <a:cs typeface="Calibri"/>
              </a:rPr>
              <a:t> oder des Urhebers ist,</a:t>
            </a:r>
            <a:endParaRPr lang="de-DE" noProof="0" dirty="0" smtClean="0"/>
          </a:p>
          <a:p>
            <a:pPr marL="285750" indent="-285750">
              <a:buClr>
                <a:srgbClr val="000000">
                  <a:alpha val="100000"/>
                </a:srgbClr>
              </a:buClr>
              <a:buFont typeface="Calibri"/>
              <a:buChar char="●"/>
            </a:pPr>
            <a:r>
              <a:rPr lang="de-DE" dirty="0">
                <a:solidFill>
                  <a:srgbClr val="000000">
                    <a:alpha val="100000"/>
                  </a:srgbClr>
                </a:solidFill>
                <a:latin typeface="Calibri"/>
                <a:ea typeface="Calibri"/>
                <a:cs typeface="Calibri"/>
              </a:rPr>
              <a:t>e</a:t>
            </a:r>
            <a:r>
              <a:rPr lang="de-DE" sz="1800" b="0" i="0" noProof="0" dirty="0" smtClean="0">
                <a:solidFill>
                  <a:srgbClr val="000000">
                    <a:alpha val="100000"/>
                  </a:srgbClr>
                </a:solidFill>
                <a:latin typeface="Calibri"/>
                <a:ea typeface="Calibri"/>
                <a:cs typeface="Calibri"/>
              </a:rPr>
              <a:t>s einen </a:t>
            </a:r>
            <a:r>
              <a:rPr lang="de-DE" sz="1800" b="1" i="0" noProof="0" dirty="0" smtClean="0">
                <a:solidFill>
                  <a:srgbClr val="000000">
                    <a:alpha val="100000"/>
                  </a:srgbClr>
                </a:solidFill>
                <a:latin typeface="Calibri"/>
                <a:ea typeface="Calibri"/>
                <a:cs typeface="Calibri"/>
              </a:rPr>
              <a:t>geistigen Gehalt</a:t>
            </a:r>
            <a:r>
              <a:rPr lang="de-DE" sz="1800" i="0" noProof="0" dirty="0" smtClean="0">
                <a:solidFill>
                  <a:srgbClr val="000000">
                    <a:alpha val="100000"/>
                  </a:srgbClr>
                </a:solidFill>
                <a:latin typeface="Calibri"/>
                <a:ea typeface="Calibri"/>
                <a:cs typeface="Calibri"/>
              </a:rPr>
              <a:t> hat</a:t>
            </a:r>
            <a:r>
              <a:rPr lang="de-DE" sz="1800" b="0" i="0" noProof="0" dirty="0" smtClean="0">
                <a:solidFill>
                  <a:srgbClr val="000000">
                    <a:alpha val="100000"/>
                  </a:srgbClr>
                </a:solidFill>
                <a:latin typeface="Calibri"/>
                <a:ea typeface="Calibri"/>
                <a:cs typeface="Calibri"/>
              </a:rPr>
              <a:t>,</a:t>
            </a:r>
            <a:endParaRPr lang="de-DE" noProof="0" dirty="0" smtClean="0"/>
          </a:p>
          <a:p>
            <a:pPr marL="285750" indent="-285750">
              <a:buClr>
                <a:srgbClr val="000000">
                  <a:alpha val="100000"/>
                </a:srgbClr>
              </a:buClr>
              <a:buFont typeface="Calibri"/>
              <a:buChar char="●"/>
            </a:pPr>
            <a:r>
              <a:rPr lang="de-DE" noProof="0" dirty="0" smtClean="0">
                <a:solidFill>
                  <a:srgbClr val="000000">
                    <a:alpha val="100000"/>
                  </a:srgbClr>
                </a:solidFill>
                <a:latin typeface="Calibri"/>
                <a:ea typeface="Calibri"/>
                <a:cs typeface="Calibri"/>
              </a:rPr>
              <a:t>b</a:t>
            </a:r>
            <a:r>
              <a:rPr lang="de-DE" sz="1800" b="0" i="0" noProof="0" dirty="0" smtClean="0">
                <a:solidFill>
                  <a:srgbClr val="000000">
                    <a:alpha val="100000"/>
                  </a:srgbClr>
                </a:solidFill>
                <a:latin typeface="Calibri"/>
                <a:ea typeface="Calibri"/>
                <a:cs typeface="Calibri"/>
              </a:rPr>
              <a:t>ei ihm eine </a:t>
            </a:r>
            <a:r>
              <a:rPr lang="de-DE" sz="1800" b="1" i="0" noProof="0" dirty="0" smtClean="0">
                <a:solidFill>
                  <a:srgbClr val="000000">
                    <a:alpha val="100000"/>
                  </a:srgbClr>
                </a:solidFill>
                <a:latin typeface="Calibri"/>
                <a:ea typeface="Calibri"/>
                <a:cs typeface="Calibri"/>
              </a:rPr>
              <a:t>wahrnehmbare Formgestaltung</a:t>
            </a:r>
            <a:r>
              <a:rPr lang="de-DE" sz="1800" b="0" i="0" noProof="0" dirty="0" smtClean="0">
                <a:solidFill>
                  <a:srgbClr val="000000">
                    <a:alpha val="100000"/>
                  </a:srgbClr>
                </a:solidFill>
                <a:latin typeface="Calibri"/>
                <a:ea typeface="Calibri"/>
                <a:cs typeface="Calibri"/>
              </a:rPr>
              <a:t> sichtbar ist und</a:t>
            </a:r>
            <a:endParaRPr lang="de-DE" noProof="0" dirty="0" smtClean="0"/>
          </a:p>
          <a:p>
            <a:pPr marL="285750" indent="-285750">
              <a:buClr>
                <a:srgbClr val="000000">
                  <a:alpha val="100000"/>
                </a:srgbClr>
              </a:buClr>
              <a:buFont typeface="Calibri"/>
              <a:buChar char="●"/>
            </a:pPr>
            <a:r>
              <a:rPr lang="de-DE" sz="1800" b="0" i="0" noProof="0" dirty="0" smtClean="0">
                <a:solidFill>
                  <a:srgbClr val="000000">
                    <a:alpha val="100000"/>
                  </a:srgbClr>
                </a:solidFill>
                <a:latin typeface="Calibri"/>
                <a:ea typeface="Calibri"/>
                <a:cs typeface="Calibri"/>
              </a:rPr>
              <a:t>in ihm die </a:t>
            </a:r>
            <a:r>
              <a:rPr lang="de-DE" sz="1800" b="1" i="0" noProof="0" dirty="0" smtClean="0">
                <a:solidFill>
                  <a:srgbClr val="000000">
                    <a:alpha val="100000"/>
                  </a:srgbClr>
                </a:solidFill>
                <a:latin typeface="Calibri"/>
                <a:ea typeface="Calibri"/>
                <a:cs typeface="Calibri"/>
              </a:rPr>
              <a:t>Individualität</a:t>
            </a:r>
            <a:r>
              <a:rPr lang="de-DE" sz="1800" b="0" i="0" noProof="0" dirty="0" smtClean="0">
                <a:solidFill>
                  <a:srgbClr val="000000">
                    <a:alpha val="100000"/>
                  </a:srgbClr>
                </a:solidFill>
                <a:latin typeface="Calibri"/>
                <a:ea typeface="Calibri"/>
                <a:cs typeface="Calibri"/>
              </a:rPr>
              <a:t> der Urheberin </a:t>
            </a:r>
            <a:r>
              <a:rPr lang="de-DE" dirty="0" smtClean="0">
                <a:solidFill>
                  <a:srgbClr val="000000">
                    <a:alpha val="100000"/>
                  </a:srgbClr>
                </a:solidFill>
                <a:latin typeface="Calibri"/>
                <a:ea typeface="Calibri"/>
                <a:cs typeface="Calibri"/>
              </a:rPr>
              <a:t>oder de</a:t>
            </a:r>
            <a:r>
              <a:rPr lang="de-DE" sz="1800" b="0" i="0" noProof="0" dirty="0" smtClean="0">
                <a:solidFill>
                  <a:srgbClr val="000000">
                    <a:alpha val="100000"/>
                  </a:srgbClr>
                </a:solidFill>
                <a:latin typeface="Calibri"/>
                <a:ea typeface="Calibri"/>
                <a:cs typeface="Calibri"/>
              </a:rPr>
              <a:t>s Urhebers zum Ausdruck kommt.</a:t>
            </a:r>
            <a:endParaRPr lang="de-DE" noProof="0" dirty="0" smtClean="0"/>
          </a:p>
          <a:p>
            <a:pPr marL="0" indent="0">
              <a:buNone/>
            </a:pPr>
            <a:endParaRPr lang="de-DE" noProof="0" dirty="0" smtClean="0"/>
          </a:p>
          <a:p>
            <a:pPr marL="0" indent="0">
              <a:buNone/>
            </a:pPr>
            <a:r>
              <a:rPr lang="de-DE" dirty="0" smtClean="0"/>
              <a:t>Hinweis: Produkte, die kein Werk im Sinne des Urheberrechts sind, können trotzdem durch das Gesetz geschützt sein. Sie gelten dann aber trotzdem nicht als Werk.</a:t>
            </a:r>
            <a:endParaRPr lang="de-DE" noProof="0" dirty="0" smtClean="0"/>
          </a:p>
          <a:p>
            <a:pPr marL="0" indent="0">
              <a:buNone/>
            </a:pPr>
            <a:endParaRPr lang="de-DE" noProof="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310</Words>
  <Application>Microsoft Office PowerPoint</Application>
  <PresentationFormat>Breitbild</PresentationFormat>
  <Paragraphs>22</Paragraphs>
  <Slides>2</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vt:i4>
      </vt:variant>
    </vt:vector>
  </HeadingPairs>
  <TitlesOfParts>
    <vt:vector size="8" baseType="lpstr">
      <vt:lpstr>Arial</vt:lpstr>
      <vt:lpstr>Calibri</vt:lpstr>
      <vt:lpstr>Calibri Light</vt:lpstr>
      <vt:lpstr>Trebuchet MS</vt:lpstr>
      <vt:lpstr>Wingdings 3</vt:lpstr>
      <vt:lpstr>Facette</vt:lpstr>
      <vt:lpstr>Das Urheberrecht – Paula hat eine Idee</vt:lpstr>
      <vt:lpstr>Schutz durch Urheberrecht</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subject/>
  <dc:creator>Unknown Creator</dc:creator>
  <cp:keywords/>
  <dc:description/>
  <cp:lastModifiedBy>Hundertmark, Svea (IQSH)</cp:lastModifiedBy>
  <cp:revision>77</cp:revision>
  <dcterms:created xsi:type="dcterms:W3CDTF">2022-03-09T14:42:00Z</dcterms:created>
  <dcterms:modified xsi:type="dcterms:W3CDTF">2024-10-09T10:56:52Z</dcterms:modified>
  <cp:category/>
</cp:coreProperties>
</file>